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f5pBNZ1EJnbFsRljxxDAg18wj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2F7E27-D8DE-4D79-A1F6-6531EBB199FD}">
  <a:tblStyle styleId="{F92F7E27-D8DE-4D79-A1F6-6531EBB199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Saludo protocolar a autoridades y asistentes.</a:t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4567" y="686547"/>
            <a:ext cx="1237111" cy="642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/>
          <p:nvPr/>
        </p:nvSpPr>
        <p:spPr>
          <a:xfrm>
            <a:off x="598737" y="724366"/>
            <a:ext cx="278585" cy="508879"/>
          </a:xfrm>
          <a:prstGeom prst="chevron">
            <a:avLst>
              <a:gd fmla="val 50000" name="adj"/>
            </a:avLst>
          </a:prstGeom>
          <a:solidFill>
            <a:srgbClr val="29B4EF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22.jpg"/><Relationship Id="rId6" Type="http://schemas.openxmlformats.org/officeDocument/2006/relationships/image" Target="../media/image19.jpg"/><Relationship Id="rId7" Type="http://schemas.openxmlformats.org/officeDocument/2006/relationships/image" Target="../media/image26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81.JPG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5168925"/>
            <a:ext cx="8560421" cy="1695736"/>
          </a:xfrm>
          <a:prstGeom prst="rect">
            <a:avLst/>
          </a:prstGeom>
          <a:solidFill>
            <a:srgbClr val="29B5E4">
              <a:alpha val="6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79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395994" y="5480662"/>
            <a:ext cx="618703" cy="388405"/>
            <a:chOff x="310131" y="290563"/>
            <a:chExt cx="515586" cy="323671"/>
          </a:xfrm>
        </p:grpSpPr>
        <p:sp>
          <p:nvSpPr>
            <p:cNvPr id="95" name="Google Shape;95;p1"/>
            <p:cNvSpPr/>
            <p:nvPr/>
          </p:nvSpPr>
          <p:spPr>
            <a:xfrm>
              <a:off x="653855" y="290563"/>
              <a:ext cx="171862" cy="323671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7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81993" y="290563"/>
              <a:ext cx="171862" cy="323671"/>
            </a:xfrm>
            <a:prstGeom prst="chevron">
              <a:avLst>
                <a:gd fmla="val 50000" name="adj"/>
              </a:avLst>
            </a:prstGeom>
            <a:solidFill>
              <a:schemeClr val="lt1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7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310131" y="290563"/>
              <a:ext cx="171862" cy="323671"/>
            </a:xfrm>
            <a:prstGeom prst="chevron">
              <a:avLst>
                <a:gd fmla="val 50000" name="adj"/>
              </a:avLst>
            </a:prstGeom>
            <a:solidFill>
              <a:schemeClr val="lt1">
                <a:alpha val="5176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7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8241957" y="5185615"/>
            <a:ext cx="3959156" cy="1695735"/>
            <a:chOff x="6421986" y="2493112"/>
            <a:chExt cx="2722014" cy="995363"/>
          </a:xfrm>
        </p:grpSpPr>
        <p:sp>
          <p:nvSpPr>
            <p:cNvPr id="99" name="Google Shape;99;p1"/>
            <p:cNvSpPr/>
            <p:nvPr/>
          </p:nvSpPr>
          <p:spPr>
            <a:xfrm>
              <a:off x="6421986" y="2493112"/>
              <a:ext cx="2722014" cy="995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79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uertoSanAntonioLogo.jpg" id="100" name="Google Shape;10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74668" y="2721247"/>
              <a:ext cx="1033798" cy="549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"/>
          <p:cNvSpPr txBox="1"/>
          <p:nvPr/>
        </p:nvSpPr>
        <p:spPr>
          <a:xfrm>
            <a:off x="1146519" y="5300100"/>
            <a:ext cx="7517019" cy="866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525" lIns="95075" spcFirstLastPara="1" rIns="95075" wrap="square" tIns="47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Consejo de Coordinación Ciudad Puerto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s-CL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Mayo 2020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107946" y="5480662"/>
            <a:ext cx="7545724" cy="64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75" spcFirstLastPara="1" rIns="95075" wrap="square" tIns="475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0" y="0"/>
            <a:ext cx="2921000" cy="6917267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endParaRPr/>
          </a:p>
        </p:txBody>
      </p:sp>
      <p:pic>
        <p:nvPicPr>
          <p:cNvPr descr="Grupo de personas posando para una foto&#10;&#10;Descripción generada automáticamente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318" y="194733"/>
            <a:ext cx="4514849" cy="2687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so, interior, techo, tabla&#10;&#10;Descripción generada automáticamente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6318" y="3797302"/>
            <a:ext cx="4514849" cy="2687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arado, sostener, gente, hombre&#10;&#10;Descripción generada automáticamente"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6484" y="194733"/>
            <a:ext cx="4121149" cy="2687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upo de personas de pie&#10;&#10;Descripción generada automáticamente" id="201" name="Google Shape;2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0867" y="3797302"/>
            <a:ext cx="4186767" cy="26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3477492" y="3168135"/>
            <a:ext cx="3394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 A CESFAM BARRANCAS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8121650" y="2973015"/>
            <a:ext cx="35051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IMPLEMENTOS SANITIZACION A IMSA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3477492" y="6478601"/>
            <a:ext cx="3546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CLAUDIO VICUÑA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8808797" y="6477604"/>
            <a:ext cx="3158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SANITIZACIÓN DE CARCEL</a:t>
            </a:r>
            <a:endParaRPr/>
          </a:p>
        </p:txBody>
      </p:sp>
      <p:pic>
        <p:nvPicPr>
          <p:cNvPr descr="Imagen 6" id="206" name="Google Shape;20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418" y="929655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idx="1" type="body"/>
          </p:nvPr>
        </p:nvSpPr>
        <p:spPr>
          <a:xfrm>
            <a:off x="3464984" y="785285"/>
            <a:ext cx="8108949" cy="528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Elaboración de nuevos protocolos con medidas de prevención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Entrega de mascarillas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Teletrabajo para algunos grupos de funcionarios que realizan labores administrativas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Disposición de alcohol gel en distintos puntos de las instalaciones portuarias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Sanitización periódica de los espacios y de todos los equipos usados en los diferentes turnos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Toma de temperatura a toda persona que ingresa al Puerto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Asperjado de camiones en una ruta de acceso al puerto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Protocolo de atención a los buques: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600">
                <a:solidFill>
                  <a:schemeClr val="dk2"/>
                </a:solidFill>
              </a:rPr>
              <a:t>Envío de declaración de salud de toda la tripulación.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600">
                <a:solidFill>
                  <a:schemeClr val="dk2"/>
                </a:solidFill>
              </a:rPr>
              <a:t>Prohibición de desembarque para toda la tripulación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Instalación de un punto sanitizador en el Nuevo Acceso portuario </a:t>
            </a:r>
            <a:endParaRPr/>
          </a:p>
          <a:p>
            <a:pPr indent="-228661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 sz="1867">
                <a:solidFill>
                  <a:schemeClr val="dk2"/>
                </a:solidFill>
              </a:rPr>
              <a:t>Vacunación contra la Influenza para trabajadores y transportistas</a:t>
            </a:r>
            <a:endParaRPr/>
          </a:p>
          <a:p>
            <a:pPr indent="-118999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</p:txBody>
      </p:sp>
      <p:sp>
        <p:nvSpPr>
          <p:cNvPr id="213" name="Google Shape;213;p11"/>
          <p:cNvSpPr txBox="1"/>
          <p:nvPr>
            <p:ph type="title"/>
          </p:nvPr>
        </p:nvSpPr>
        <p:spPr>
          <a:xfrm>
            <a:off x="3278718" y="-224367"/>
            <a:ext cx="991023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2"/>
                </a:solidFill>
              </a:rPr>
              <a:t>Principales acciones 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0" y="0"/>
            <a:ext cx="2921000" cy="6917267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PORTUARIA</a:t>
            </a:r>
            <a:endParaRPr/>
          </a:p>
        </p:txBody>
      </p:sp>
      <p:pic>
        <p:nvPicPr>
          <p:cNvPr descr="Imagen 6"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418" y="918633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/>
          <p:nvPr/>
        </p:nvSpPr>
        <p:spPr>
          <a:xfrm>
            <a:off x="0" y="0"/>
            <a:ext cx="2921000" cy="6917267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PORTUARIA</a:t>
            </a:r>
            <a:endParaRPr/>
          </a:p>
        </p:txBody>
      </p:sp>
      <p:pic>
        <p:nvPicPr>
          <p:cNvPr descr="Imagen que contiene exterior, persona, hombre, calle&#10;&#10;Descripción generada automáticamente" id="222" name="Google Shape;2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119" y="194734"/>
            <a:ext cx="4119034" cy="2966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nterior, persona, techo, hombre&#10;&#10;Descripción generada automáticamente"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2" y="194734"/>
            <a:ext cx="3782290" cy="2969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edificio, techo, interior, coche&#10;&#10;Descripción generada automáticamente" id="224" name="Google Shape;22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7119" y="3458633"/>
            <a:ext cx="4148902" cy="2966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ersona, hombre, naranja, parado&#10;&#10;Descripción generada automáticamente" id="225" name="Google Shape;22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4802" y="3458632"/>
            <a:ext cx="3804789" cy="296601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3477492" y="3168135"/>
            <a:ext cx="3394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ASPERJADO EN RUTA 66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7730836" y="3126945"/>
            <a:ext cx="44611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 IMPLEMENTOS A TRABAJADORES PORTUARIOS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3477492" y="6478601"/>
            <a:ext cx="2632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SANITIZACION TRINCHERA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7924802" y="6489350"/>
            <a:ext cx="44611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VACUNACION A TRABAJADORES PORTUARIOS</a:t>
            </a:r>
            <a:endParaRPr/>
          </a:p>
        </p:txBody>
      </p:sp>
      <p:pic>
        <p:nvPicPr>
          <p:cNvPr descr="Imagen 6" id="230" name="Google Shape;23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418" y="101452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idx="1" type="body"/>
          </p:nvPr>
        </p:nvSpPr>
        <p:spPr>
          <a:xfrm>
            <a:off x="928255" y="1445685"/>
            <a:ext cx="7384472" cy="528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Reducción de contagios entre los trabajadores portuarios.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Mantención de las operaciones portuarias, garantizando el funcionamiento de la cadena de abastecimiento que el país requiere.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Optimización de algunos procesos y reforzamiento para velar por el cumplimiento de las medidas adoptadas.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0" lvl="1" marL="60958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</a:pPr>
            <a:r>
              <a:t/>
            </a:r>
            <a:endParaRPr sz="1067">
              <a:solidFill>
                <a:schemeClr val="dk2"/>
              </a:solidFill>
            </a:endParaRPr>
          </a:p>
        </p:txBody>
      </p:sp>
      <p:sp>
        <p:nvSpPr>
          <p:cNvPr id="237" name="Google Shape;237;p13"/>
          <p:cNvSpPr txBox="1"/>
          <p:nvPr>
            <p:ph type="title"/>
          </p:nvPr>
        </p:nvSpPr>
        <p:spPr>
          <a:xfrm>
            <a:off x="654051" y="124884"/>
            <a:ext cx="99081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2"/>
                </a:solidFill>
              </a:rPr>
              <a:t>Qué hemos logrado </a:t>
            </a:r>
            <a:endParaRPr/>
          </a:p>
        </p:txBody>
      </p:sp>
      <p:pic>
        <p:nvPicPr>
          <p:cNvPr descr="Imagen 6" id="238" name="Google Shape;2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idx="1" type="body"/>
          </p:nvPr>
        </p:nvSpPr>
        <p:spPr>
          <a:xfrm>
            <a:off x="114301" y="1445685"/>
            <a:ext cx="11468100" cy="528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La coordinación entre el sector público y el privado para actuar a tiempo.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Coordinación con la Autoridad Marítima, la Gobernación Provincial, la Municipalidad de San Antonio, Carabineros, PDI y el Ejército.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Disposición para realizar acciones que no forman parte de la actividad que habitualmente realizamos.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Compromiso de todos nuestros trabajadores portuarios que se han mantenido en sus puestos cuando Chile los ha necesitado.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Coordinación con organizaciones sociales y vecinos para maximizar los beneficios de las acciones implementadas.</a:t>
            </a:r>
            <a:endParaRPr/>
          </a:p>
          <a:p>
            <a:pPr indent="0" lvl="1" marL="60958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</a:pPr>
            <a:r>
              <a:t/>
            </a:r>
            <a:endParaRPr sz="1067">
              <a:solidFill>
                <a:schemeClr val="dk2"/>
              </a:solidFill>
            </a:endParaRPr>
          </a:p>
        </p:txBody>
      </p:sp>
      <p:sp>
        <p:nvSpPr>
          <p:cNvPr id="245" name="Google Shape;245;p14"/>
          <p:cNvSpPr txBox="1"/>
          <p:nvPr>
            <p:ph type="title"/>
          </p:nvPr>
        </p:nvSpPr>
        <p:spPr>
          <a:xfrm>
            <a:off x="654051" y="124884"/>
            <a:ext cx="99081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2"/>
                </a:solidFill>
              </a:rPr>
              <a:t>En este tiempo ha sido clave </a:t>
            </a:r>
            <a:endParaRPr/>
          </a:p>
        </p:txBody>
      </p:sp>
      <p:pic>
        <p:nvPicPr>
          <p:cNvPr descr="Imagen 6" id="246" name="Google Shape;2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-105053" y="-91002"/>
            <a:ext cx="12402106" cy="7040004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6"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2023766" y="2631986"/>
            <a:ext cx="8598051" cy="2188859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47525" spcFirstLastPara="1" rIns="4752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6.c Situación Operación PLISA.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-2262" y="1599789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11870509" y="1523282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/>
        </p:nvSpPr>
        <p:spPr>
          <a:xfrm>
            <a:off x="943159" y="590814"/>
            <a:ext cx="9264098" cy="492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5E3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29B5E3"/>
                </a:solidFill>
                <a:latin typeface="Arial"/>
                <a:ea typeface="Arial"/>
                <a:cs typeface="Arial"/>
                <a:sym typeface="Arial"/>
              </a:rPr>
              <a:t>Medidas Plan Aumento Capacidades Área Apoyo Logístico</a:t>
            </a:r>
            <a:endParaRPr/>
          </a:p>
        </p:txBody>
      </p:sp>
      <p:graphicFrame>
        <p:nvGraphicFramePr>
          <p:cNvPr id="262" name="Google Shape;262;p16"/>
          <p:cNvGraphicFramePr/>
          <p:nvPr/>
        </p:nvGraphicFramePr>
        <p:xfrm>
          <a:off x="253270" y="13630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{F92F7E27-D8DE-4D79-A1F6-6531EBB199FD}</a:tableStyleId>
              </a:tblPr>
              <a:tblGrid>
                <a:gridCol w="1628700"/>
                <a:gridCol w="5475775"/>
                <a:gridCol w="1616150"/>
                <a:gridCol w="2964850"/>
              </a:tblGrid>
              <a:tr h="60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cap="none" strike="noStrike"/>
                        <a:t>Medida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Objetivo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CL" sz="1600"/>
                        <a:t>Fecha Programada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Estado Avance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F5496"/>
                    </a:solidFill>
                  </a:tcPr>
                </a:tc>
              </a:tr>
              <a:tr h="1197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Antepuerto Alto San Antonio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Fast Track</a:t>
                      </a:r>
                      <a:endParaRPr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Habilitación 400 Slot para Camiones Exportación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Incentiva Agendamiento: Mejorar coordinación de Vialidades hacia Puerto.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/>
                        <a:t>1° Trimestre 2020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400"/>
                        <a:t>Licitación 1</a:t>
                      </a:r>
                      <a:r>
                        <a:rPr lang="es-CL" sz="1400"/>
                        <a:t>:  Declaración Desierta 26-02-2020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400"/>
                        <a:t>Re licitación</a:t>
                      </a:r>
                      <a:r>
                        <a:rPr lang="es-CL" sz="1400"/>
                        <a:t>: Fecha Estimada inicio operación 3° Trimestre 2021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1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Habilitación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Plisa III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Mitiga camiones estacionados en ciudad habilitando área de estacionamiento para 200 Camiones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Mitiga camiones transitando por ciudad habilitando lugar Centralizado para entrega guía despacho camiones importación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Mitiga impacto ambiental por Retiro operación empresa Comaco</a:t>
                      </a:r>
                      <a:endParaRPr sz="16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1° Semestre 2020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s-CL" sz="1400"/>
                        <a:t>Licitaciones Proyectos</a:t>
                      </a:r>
                      <a:r>
                        <a:rPr lang="es-CL" sz="1400"/>
                        <a:t>: Mayo 2020          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Fecha Estimada Inicio operación:</a:t>
                      </a:r>
                      <a:endParaRPr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        2° semestre 2020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134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Antepuerto Alto San Antonio Definitivo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/>
                        <a:t>Estudio Pre-factibilidad Antepuerto definitivo de Puerto San Antonio para todos los camiones de Puerto San Antonio Actual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Noviembre 2020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Fecha Inicio Licitación:      Mayo 2020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Fecha Termino Estudio:     1° Trimestre 2021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/>
                        <a:t>Fecha Estimada inicio operación:     1° semestre 2024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/>
        </p:nvSpPr>
        <p:spPr>
          <a:xfrm>
            <a:off x="943159" y="282421"/>
            <a:ext cx="9264098" cy="492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5E3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29B5E3"/>
                </a:solidFill>
                <a:latin typeface="Arial"/>
                <a:ea typeface="Arial"/>
                <a:cs typeface="Arial"/>
                <a:sym typeface="Arial"/>
              </a:rPr>
              <a:t>Medidas Plan Aumento Capacidades Área Apoyo Logístico</a:t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1302202" y="5050089"/>
            <a:ext cx="8964488" cy="1525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1"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Tránsito Camiones y servicios especiales</a:t>
            </a:r>
            <a:r>
              <a:rPr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son áreas que los vehículos utilizan temporalmente para acceder a los Terminales Portuarios o dentro de Plisa.  Eventualmente se utiliza para servicios especiales como acopiar carga de proyecto.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1"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Regularización Atributos Expo</a:t>
            </a:r>
            <a:r>
              <a:rPr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área donde acceden los camiones que carecen de algún atributo de ingreso a terminales, esperan su regularización al interior de ella.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1"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Parqueo</a:t>
            </a:r>
            <a:r>
              <a:rPr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parqueo comercial (por minuto o por slot mensual)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1"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Logística Importación</a:t>
            </a:r>
            <a:r>
              <a:rPr lang="es-C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área disponible para arrendamiento a los Terminales en donde realizarán entregas de documentos y coordinaciones logísticas para retiro carga importación.</a:t>
            </a:r>
            <a:endParaRPr/>
          </a:p>
          <a:p>
            <a:pPr indent="-1460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257" y="857977"/>
            <a:ext cx="9144000" cy="41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/>
          <p:nvPr/>
        </p:nvSpPr>
        <p:spPr>
          <a:xfrm>
            <a:off x="-476598" y="-71022"/>
            <a:ext cx="12685655" cy="7040004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6" id="276" name="Google Shape;2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7" name="Google Shape;277;p18"/>
          <p:cNvSpPr txBox="1"/>
          <p:nvPr/>
        </p:nvSpPr>
        <p:spPr>
          <a:xfrm>
            <a:off x="2023766" y="2631986"/>
            <a:ext cx="8598051" cy="283519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47525" spcFirstLastPara="1" rIns="4752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6.d Borde Costero Norte.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-2262" y="1599789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11870509" y="1523282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/>
          <p:nvPr/>
        </p:nvSpPr>
        <p:spPr>
          <a:xfrm>
            <a:off x="983432" y="173558"/>
            <a:ext cx="8856984" cy="879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1" lang="es-CL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Ejecución Obras Preliminares</a:t>
            </a:r>
            <a:endParaRPr/>
          </a:p>
        </p:txBody>
      </p:sp>
      <p:pic>
        <p:nvPicPr>
          <p:cNvPr descr="Image" id="285" name="Google Shape;2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67" y="1140606"/>
            <a:ext cx="231331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86" name="Google Shape;28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6479" y="1196752"/>
            <a:ext cx="2107074" cy="376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87" name="Google Shape;287;p19"/>
          <p:cNvPicPr preferRelativeResize="0"/>
          <p:nvPr/>
        </p:nvPicPr>
        <p:blipFill rotWithShape="1">
          <a:blip r:embed="rId5">
            <a:alphaModFix/>
          </a:blip>
          <a:srcRect b="21573" l="0" r="0" t="0"/>
          <a:stretch/>
        </p:blipFill>
        <p:spPr>
          <a:xfrm>
            <a:off x="3648090" y="2315658"/>
            <a:ext cx="2788747" cy="390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88" name="Google Shape;28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4878" y="1525281"/>
            <a:ext cx="2629754" cy="469560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/>
          <p:nvPr/>
        </p:nvSpPr>
        <p:spPr>
          <a:xfrm>
            <a:off x="623393" y="6427695"/>
            <a:ext cx="11568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Movimiento de Tierra						Cierre Perimetral </a:t>
            </a:r>
            <a:endParaRPr/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368" y="4268270"/>
            <a:ext cx="3270060" cy="2071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6" id="291" name="Google Shape;29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-105053" y="-91002"/>
            <a:ext cx="12402106" cy="7040004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6"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2023767" y="2631986"/>
            <a:ext cx="8159262" cy="1480973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47525" spcFirstLastPara="1" rIns="4752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6.a Estudio de Impacto Ambiental Proyecto Puerto Exterior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-2262" y="1599789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870509" y="1523282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384" y="116631"/>
            <a:ext cx="2613253" cy="599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 rotWithShape="1">
          <a:blip r:embed="rId4">
            <a:alphaModFix/>
          </a:blip>
          <a:srcRect b="19280" l="4819" r="6077" t="7578"/>
          <a:stretch/>
        </p:blipFill>
        <p:spPr>
          <a:xfrm>
            <a:off x="3647728" y="1040709"/>
            <a:ext cx="8230320" cy="5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0"/>
          <p:cNvSpPr/>
          <p:nvPr/>
        </p:nvSpPr>
        <p:spPr>
          <a:xfrm>
            <a:off x="623392" y="6427695"/>
            <a:ext cx="118407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Replanteo en terreno proyecto 				Análisis de estabilidad taludes conforme mecánica de suelos</a:t>
            </a:r>
            <a:endParaRPr/>
          </a:p>
        </p:txBody>
      </p:sp>
      <p:pic>
        <p:nvPicPr>
          <p:cNvPr id="299" name="Google Shape;29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2064" y="4770102"/>
            <a:ext cx="2606586" cy="150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0"/>
          <p:cNvSpPr txBox="1"/>
          <p:nvPr/>
        </p:nvSpPr>
        <p:spPr>
          <a:xfrm>
            <a:off x="3164637" y="161531"/>
            <a:ext cx="8856984" cy="879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1" lang="es-CL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Ingeniería / Licitación</a:t>
            </a:r>
            <a:endParaRPr/>
          </a:p>
        </p:txBody>
      </p:sp>
      <p:pic>
        <p:nvPicPr>
          <p:cNvPr descr="Imagen 6" id="301" name="Google Shape;30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>
            <p:ph idx="12" type="sldNum"/>
          </p:nvPr>
        </p:nvSpPr>
        <p:spPr>
          <a:xfrm>
            <a:off x="11856515" y="6507283"/>
            <a:ext cx="360165" cy="340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983432" y="173558"/>
            <a:ext cx="9433048" cy="879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1" i="1" lang="es-CL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Procesos de Licitación BCN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211624" y="1556792"/>
            <a:ext cx="11840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a los ajustes del proyecto de arquitectura y a la problemática de la pandemia Civd-19, implicará modificar los plazos de ambos procesos de licitación en los siguientes plazos estimados:</a:t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551383" y="2635752"/>
            <a:ext cx="11161240" cy="2173406"/>
          </a:xfrm>
          <a:prstGeom prst="flowChartAlternateProcess">
            <a:avLst/>
          </a:prstGeom>
          <a:solidFill>
            <a:srgbClr val="C4E0B2"/>
          </a:solidFill>
          <a:ln cap="flat" cmpd="sng" w="12700">
            <a:solidFill>
              <a:srgbClr val="7B7B7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SAI 13-2019 / PP SAI 14-2019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 reunión informativa licitantes (explicación modificación)			mayo.	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Circular aclaratoria proyecto modificado				1era quincena julio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Recepción Consultas							hasta 1era quincena de agosto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Recepción ofertas Sobres N°1 y N°2 y Apertura de Sobre Oferta Técnica		2da quincena agosto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 de sobre N°2 – Oferta Económica 					1era quincena septiembre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Adjudicación							2da quincena de septiembre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Comienzo obras							Septiembre de 2020.</a:t>
            </a:r>
            <a:endParaRPr/>
          </a:p>
        </p:txBody>
      </p:sp>
      <p:pic>
        <p:nvPicPr>
          <p:cNvPr descr="Imagen 6" id="310" name="Google Shape;3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/>
          <p:nvPr>
            <p:ph type="title"/>
          </p:nvPr>
        </p:nvSpPr>
        <p:spPr>
          <a:xfrm>
            <a:off x="2157845" y="2766218"/>
            <a:ext cx="78763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VIDEO BORDE COSTERO NORTE</a:t>
            </a:r>
            <a:endParaRPr/>
          </a:p>
        </p:txBody>
      </p:sp>
      <p:pic>
        <p:nvPicPr>
          <p:cNvPr descr="Imagen 6" id="316" name="Google Shape;3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idx="4294967295" type="sldNum"/>
          </p:nvPr>
        </p:nvSpPr>
        <p:spPr>
          <a:xfrm>
            <a:off x="11849397" y="6578323"/>
            <a:ext cx="239390" cy="219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100">
                <a:solidFill>
                  <a:srgbClr val="FFFFFF"/>
                </a:solidFill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95420" y="334065"/>
            <a:ext cx="187244" cy="342029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texto, mapa&#10;&#10;Descripción generada automáticamente"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926" y="1153551"/>
            <a:ext cx="6082073" cy="5704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482664" y="3070976"/>
            <a:ext cx="1800735" cy="769504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PORTUARIA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57067" y="4468273"/>
            <a:ext cx="2147226" cy="897752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TRANSPORTE Y VIALIDAD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0047818" y="4358801"/>
            <a:ext cx="1720222" cy="818110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CANTERAS</a:t>
            </a:r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1382914" y="1223889"/>
            <a:ext cx="3520012" cy="1948124"/>
            <a:chOff x="1382914" y="1203199"/>
            <a:chExt cx="3520012" cy="1968814"/>
          </a:xfrm>
        </p:grpSpPr>
        <p:cxnSp>
          <p:nvCxnSpPr>
            <p:cNvPr id="123" name="Google Shape;123;p3"/>
            <p:cNvCxnSpPr>
              <a:stCxn id="124" idx="1"/>
              <a:endCxn id="119" idx="0"/>
            </p:cNvCxnSpPr>
            <p:nvPr/>
          </p:nvCxnSpPr>
          <p:spPr>
            <a:xfrm flipH="1">
              <a:off x="1382914" y="2187606"/>
              <a:ext cx="2187600" cy="8823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24" name="Google Shape;124;p3"/>
            <p:cNvSpPr/>
            <p:nvPr/>
          </p:nvSpPr>
          <p:spPr>
            <a:xfrm>
              <a:off x="3570514" y="1203199"/>
              <a:ext cx="1332412" cy="1968814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3004371" y="1898469"/>
            <a:ext cx="4023446" cy="3018531"/>
            <a:chOff x="3004371" y="1898469"/>
            <a:chExt cx="4023446" cy="3018531"/>
          </a:xfrm>
        </p:grpSpPr>
        <p:cxnSp>
          <p:nvCxnSpPr>
            <p:cNvPr id="126" name="Google Shape;126;p3"/>
            <p:cNvCxnSpPr>
              <a:stCxn id="127" idx="2"/>
              <a:endCxn id="120" idx="3"/>
            </p:cNvCxnSpPr>
            <p:nvPr/>
          </p:nvCxnSpPr>
          <p:spPr>
            <a:xfrm flipH="1">
              <a:off x="3004371" y="3429000"/>
              <a:ext cx="2961000" cy="1488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27" name="Google Shape;127;p3"/>
            <p:cNvSpPr/>
            <p:nvPr/>
          </p:nvSpPr>
          <p:spPr>
            <a:xfrm>
              <a:off x="4902926" y="1898469"/>
              <a:ext cx="2124891" cy="1530531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7088777" y="2821577"/>
            <a:ext cx="2959138" cy="3883774"/>
            <a:chOff x="7088777" y="2821577"/>
            <a:chExt cx="2959138" cy="3883774"/>
          </a:xfrm>
        </p:grpSpPr>
        <p:cxnSp>
          <p:nvCxnSpPr>
            <p:cNvPr id="129" name="Google Shape;129;p3"/>
            <p:cNvCxnSpPr>
              <a:stCxn id="130" idx="3"/>
              <a:endCxn id="121" idx="1"/>
            </p:cNvCxnSpPr>
            <p:nvPr/>
          </p:nvCxnSpPr>
          <p:spPr>
            <a:xfrm>
              <a:off x="9352215" y="4763464"/>
              <a:ext cx="695700" cy="45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7088777" y="2821577"/>
              <a:ext cx="2263438" cy="3883774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921297" y="698386"/>
            <a:ext cx="7913213" cy="492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9B5E3"/>
                </a:solidFill>
                <a:latin typeface="Arial"/>
                <a:ea typeface="Arial"/>
                <a:cs typeface="Arial"/>
                <a:sym typeface="Arial"/>
              </a:rPr>
              <a:t>Estudio de Impacto Ambiental (EIA)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320187" y="634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936589" y="730763"/>
            <a:ext cx="8809441" cy="4924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9B5E3"/>
                </a:solidFill>
                <a:latin typeface="Arial"/>
                <a:ea typeface="Arial"/>
                <a:cs typeface="Arial"/>
                <a:sym typeface="Arial"/>
              </a:rPr>
              <a:t>Estudio de Impacto Ambiental de Proyecto Puerto Exterior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9320187" y="634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50" lIns="71300" spcFirstLastPara="1" rIns="71300" wrap="square" tIns="3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843290" y="1437055"/>
            <a:ext cx="10460813" cy="2677746"/>
          </a:xfrm>
          <a:prstGeom prst="rect">
            <a:avLst/>
          </a:prstGeom>
          <a:solidFill>
            <a:srgbClr val="EDEDE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de influencia y Línea de Base: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48 elementos del medio ambiente. Descripción detallada: 30 de ellos.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de impactos: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69 potenciales impactos. Trece (13) impactos significativos.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medidas: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(3) medidas de mitigación y diez (10) medidas de compensación. 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seguimiento: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Trece (13) planes de seguimiento ambiental.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cumplimiento normativo: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 15 PAS y un (1) pronunciamiento ambiental.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Compromisos Ambientales Voluntarios: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Trece (13) Compromisos Ambientales Voluntarios.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 previas: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de Participación Ciudadana Anticipada sobre nueve (9) grupos de interés.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Mano de obra: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 construcción 2.260 Trabajadores. Operación 2.000 Trabajadores permanentes.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843290" y="4307678"/>
            <a:ext cx="10460813" cy="2151652"/>
          </a:xfrm>
          <a:prstGeom prst="rect">
            <a:avLst/>
          </a:prstGeom>
          <a:solidFill>
            <a:srgbClr val="DDEAF6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Plazo: 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11 meses (junio 2019 a abril 2020).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Número de capítulos: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20 capítulos; 1 resumen ejecutivo; 126 anexos técnicos.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Presentación: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30 volúmenes (archivadores), sumando un total de 13.900 páginas.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Equipo de trabajo: 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▪"/>
            </a:pP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Consultor del EIA: Jaime Illanes &amp; Asociados, 63 profesionales y 16 empresas externas.  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▪"/>
            </a:pP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Contraparte técnica: PRDW, 17 profesionales; ECOS y VGC Abogados.  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▪"/>
            </a:pP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EPSA: diversas áreas y unidades además de los 5 profesionales de Puerto Exterior.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593157" y="253148"/>
            <a:ext cx="9135459" cy="4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PRÓXIMOS PASOS DEL PROCEDIMIENTO DE EVALUACIÓN AMBIENTAL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295420" y="334065"/>
            <a:ext cx="187244" cy="342029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936058" y="1400593"/>
            <a:ext cx="10579100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admisibilidad: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obtuvo la resolución de admisibilidad el viernes 08 de mayo.</a:t>
            </a:r>
            <a:endParaRPr/>
          </a:p>
          <a:p>
            <a:pPr indent="-457200" lvl="0" marL="457200" marR="0" rtl="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del SEA por contexto de pandemia: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Suspensión de plazos del procedimiento de evaluación ambiental hasta el 31 de mayo.</a:t>
            </a:r>
            <a:endParaRPr/>
          </a:p>
          <a:p>
            <a:pPr indent="-457200" lvl="0" marL="457200" marR="0" rtl="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Reanudación de la tramitación ambiental: </a:t>
            </a: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los plazos de suspensión no se prorrogan, el SEA debe reanudar el proceso de evaluación a partir del primero de junio.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108865" y="757267"/>
            <a:ext cx="7664897" cy="4924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9B5E3"/>
                </a:solidFill>
                <a:latin typeface="Arial"/>
                <a:ea typeface="Arial"/>
                <a:cs typeface="Arial"/>
                <a:sym typeface="Arial"/>
              </a:rPr>
              <a:t>Próximos pasos y Participación Ciudadana Formal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977900" y="3040658"/>
            <a:ext cx="10579100" cy="3601442"/>
          </a:xfrm>
          <a:prstGeom prst="rect">
            <a:avLst/>
          </a:prstGeom>
          <a:solidFill>
            <a:srgbClr val="DDEAF6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PARTICIPACIÓN CIUDADANA FORMAL: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Publicación del Extracto: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Publicación en el D.O. y en un diario de circulación Nacional o Regional dentro de los 10 días hábiles luego de reactivado el proceso (</a:t>
            </a:r>
            <a:r>
              <a:rPr b="0" i="0" lang="es-CL" sz="1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hasta el 12 de junio aprox. si se retoma el 31/mayo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Aviso radial: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Aviso en radioemisora local por cinco días (luego de publicado el extracto).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Derecho a acceder y conocer el expediente: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Expediente electrónico y en papel (completo) queda disponible para el público.</a:t>
            </a:r>
            <a:endParaRPr b="1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Reuniones con la comunidad: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El SEA realizará reuniones y actividades para la participación informada de la comunidad.</a:t>
            </a:r>
            <a:endParaRPr/>
          </a:p>
          <a:p>
            <a:pPr indent="-285750" lvl="0" marL="285750" marR="0" rtl="0" algn="l">
              <a:spcBef>
                <a:spcPts val="3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❖"/>
            </a:pPr>
            <a:r>
              <a:rPr b="1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Derecho a formular observaciones y obtener respuesta fundada: </a:t>
            </a: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Toda persona natural o jurídica podrá formular observaciones al proyecto. Plazo: 60 días hábiles.</a:t>
            </a:r>
            <a:endParaRPr/>
          </a:p>
          <a:p>
            <a:pPr indent="0" lvl="1" marL="2667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Las observaciones son evaluadas técnicamente y deben ser consideradas en el Informe de Evaluación y la RCA que emite el SEA, debiendo dar respuesta a quienes formularon las observaciones.</a:t>
            </a:r>
            <a:endParaRPr/>
          </a:p>
          <a:p>
            <a:pPr indent="-171450" lvl="0" marL="28575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-105053" y="-91002"/>
            <a:ext cx="12402106" cy="7040004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6"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2023766" y="2631986"/>
            <a:ext cx="8598051" cy="2188859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47525" spcFirstLastPara="1" rIns="47525" wrap="square" tIns="475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6.b </a:t>
            </a:r>
            <a:r>
              <a:rPr b="1" i="0" lang="es-CL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Puerto San Antonio y operación en Pandemia Covid-19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-2262" y="1599789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1870509" y="1523282"/>
            <a:ext cx="338549" cy="3698382"/>
          </a:xfrm>
          <a:prstGeom prst="rect">
            <a:avLst/>
          </a:prstGeom>
          <a:solidFill>
            <a:srgbClr val="5293A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182034" y="1064685"/>
            <a:ext cx="11468100" cy="528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En nuestro Puerto tenemos 2.000 trabajadores portuarios. 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Aproximadamente hay otros 2.000 empleados de agencias de aduana, transportistas, personal de fiscalización y otros funcionarios ligados directa o indirectamente a la actividad portuaria.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A comienzos de 2020 y al mirar y analizar lo que estaba ocurriendo en otros países del mundo (Asia-Europa), Puerto San Antonio elaboró e implementó un Plan de Acción que básicamente tuvo 2 cursos de acción: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CL" sz="1600">
                <a:solidFill>
                  <a:schemeClr val="dk2"/>
                </a:solidFill>
              </a:rPr>
              <a:t>Coordinación con los 3 concesionarios (STI, DP World San Antonio y Puerto Panul) para la implementación de un plan de prevención activo para los trabajadores portuarios.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CL" sz="1600">
                <a:solidFill>
                  <a:schemeClr val="dk2"/>
                </a:solidFill>
              </a:rPr>
              <a:t>Mantención de las operaciones con un alto estándar de seguridad pensando en todos los actores que forman parte de la cadena logística (COLSA)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Ciudad-Puerto: En paralelo, se comenzaron a planificar y ejecutar una serie de acciones en la comunidad asumiendo un rol activo y de colaboración con la autoridad y distintas organizaciones sociales.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Asumimos que para enfrentar la pandemia debíamos ejercer un rol activo con nuestra comuna y sus habitantes.</a:t>
            </a:r>
            <a:endParaRPr/>
          </a:p>
          <a:p>
            <a:pPr indent="-1270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160845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</a:pPr>
            <a:r>
              <a:t/>
            </a:r>
            <a:endParaRPr sz="1067">
              <a:solidFill>
                <a:schemeClr val="dk2"/>
              </a:solidFill>
            </a:endParaRPr>
          </a:p>
          <a:p>
            <a:pPr indent="0" lvl="1" marL="60958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None/>
            </a:pPr>
            <a:r>
              <a:t/>
            </a:r>
            <a:endParaRPr sz="1467">
              <a:solidFill>
                <a:schemeClr val="dk2"/>
              </a:solidFill>
            </a:endParaRPr>
          </a:p>
        </p:txBody>
      </p:sp>
      <p:sp>
        <p:nvSpPr>
          <p:cNvPr id="166" name="Google Shape;166;p7"/>
          <p:cNvSpPr txBox="1"/>
          <p:nvPr>
            <p:ph type="title"/>
          </p:nvPr>
        </p:nvSpPr>
        <p:spPr>
          <a:xfrm>
            <a:off x="654051" y="124884"/>
            <a:ext cx="54419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2"/>
                </a:solidFill>
              </a:rPr>
              <a:t>Antecedentes </a:t>
            </a:r>
            <a:endParaRPr/>
          </a:p>
        </p:txBody>
      </p:sp>
      <p:pic>
        <p:nvPicPr>
          <p:cNvPr descr="Imagen 6"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idx="1" type="body"/>
          </p:nvPr>
        </p:nvSpPr>
        <p:spPr>
          <a:xfrm>
            <a:off x="3473451" y="1143001"/>
            <a:ext cx="8108949" cy="528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Sanitización de edificios y espacios públicos: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Hospital Claudio Vicuña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Recinto Penitenciario de la Provincia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Centro de salud de localidades rurales: Malvilla, Leyda, Aguas Buenas.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Mercado de San Antonio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Terminal de buses</a:t>
            </a:r>
            <a:endParaRPr/>
          </a:p>
          <a:p>
            <a:pPr indent="-2286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Principales calles de la comuna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Sanitización de dos caletas de pescadores artesanales.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Adicionalmente se sanitizaron los vehículos de las personas que trabajan en distintos mercados de la comuna. 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Entrega de buzos sanitarios para personal de salud.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</a:pPr>
            <a:r>
              <a:rPr lang="es-CL" sz="1867">
                <a:solidFill>
                  <a:schemeClr val="dk2"/>
                </a:solidFill>
              </a:rPr>
              <a:t>Campañas informativas promoviendo y reiterando las medidas de prevención y cuidado personal.</a:t>
            </a:r>
            <a:endParaRPr/>
          </a:p>
          <a:p>
            <a:pPr indent="-110045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r>
              <a:t/>
            </a:r>
            <a:endParaRPr sz="1867">
              <a:solidFill>
                <a:schemeClr val="dk2"/>
              </a:solidFill>
            </a:endParaRPr>
          </a:p>
        </p:txBody>
      </p:sp>
      <p:sp>
        <p:nvSpPr>
          <p:cNvPr id="174" name="Google Shape;174;p8"/>
          <p:cNvSpPr txBox="1"/>
          <p:nvPr>
            <p:ph type="title"/>
          </p:nvPr>
        </p:nvSpPr>
        <p:spPr>
          <a:xfrm>
            <a:off x="3316818" y="23284"/>
            <a:ext cx="991023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2"/>
                </a:solidFill>
              </a:rPr>
              <a:t>Principales acciones </a:t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0" y="0"/>
            <a:ext cx="2921000" cy="6917267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endParaRPr/>
          </a:p>
        </p:txBody>
      </p:sp>
      <p:pic>
        <p:nvPicPr>
          <p:cNvPr descr="Imagen 6"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346" y="22336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0" y="0"/>
            <a:ext cx="2923117" cy="6917267"/>
          </a:xfrm>
          <a:prstGeom prst="rect">
            <a:avLst/>
          </a:prstGeom>
          <a:solidFill>
            <a:srgbClr val="4BC6D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endParaRPr/>
          </a:p>
        </p:txBody>
      </p:sp>
      <p:pic>
        <p:nvPicPr>
          <p:cNvPr descr="Imagen que contiene interior, edificio, cuarto, hombre&#10;&#10;Descripción generada automáticamente"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118" y="391584"/>
            <a:ext cx="4159249" cy="2732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ersona, hombre, montar a caballo, nieve&#10;&#10;Descripción generada automáticamente"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8367" y="3657601"/>
            <a:ext cx="4064000" cy="2595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edificio, exterior, hombre, ciudad&#10;&#10;Descripción generada automáticamente" id="185" name="Google Shape;18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8418" y="391584"/>
            <a:ext cx="4385733" cy="2732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exterior, edificio, calle, fuente&#10;&#10;Descripción generada automáticamente" id="186" name="Google Shape;1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28418" y="3657601"/>
            <a:ext cx="4385733" cy="259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3477492" y="3168135"/>
            <a:ext cx="2632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CESFAM BARRANCAS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7827819" y="3172693"/>
            <a:ext cx="3505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CALETA PACHECO ALTAMIRANO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3477492" y="6372768"/>
            <a:ext cx="26323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DE CAMPAÑA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7827819" y="6368210"/>
            <a:ext cx="31588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NOCTURNAS EN LA CIUDAD</a:t>
            </a:r>
            <a:endParaRPr/>
          </a:p>
        </p:txBody>
      </p:sp>
      <p:pic>
        <p:nvPicPr>
          <p:cNvPr descr="Imagen 6" id="191" name="Google Shape;19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4476" y="391584"/>
            <a:ext cx="1014163" cy="56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2020-02-13T16:36:43Z</dcterms:created>
  <dc:creator>Pino, Francisco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0x010100BF76D496ED0DB2479FD5F0FB4D4D2D16</vt:lpwstr>
  </property>
</Properties>
</file>